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73" r:id="rId4"/>
    <p:sldId id="280" r:id="rId5"/>
    <p:sldId id="278" r:id="rId6"/>
    <p:sldId id="281" r:id="rId7"/>
    <p:sldId id="283" r:id="rId8"/>
    <p:sldId id="284" r:id="rId9"/>
    <p:sldId id="285" r:id="rId10"/>
    <p:sldId id="286" r:id="rId11"/>
    <p:sldId id="28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773F"/>
    <a:srgbClr val="E0F0EB"/>
    <a:srgbClr val="A6D2C3"/>
    <a:srgbClr val="FCE777"/>
    <a:srgbClr val="FFFFFF"/>
    <a:srgbClr val="87B11C"/>
    <a:srgbClr val="EFF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8" autoAdjust="0"/>
    <p:restoredTop sz="94696"/>
  </p:normalViewPr>
  <p:slideViewPr>
    <p:cSldViewPr snapToGrid="0" snapToObjects="1">
      <p:cViewPr varScale="1">
        <p:scale>
          <a:sx n="91" d="100"/>
          <a:sy n="91" d="100"/>
        </p:scale>
        <p:origin x="84" y="4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317ECA-6854-7D4A-B922-913147526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1F2B1DE-5605-1A4E-BAD7-B0E6D95982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BC0A645-39DF-B348-B4CC-F76943691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BB7D-ACD0-FF41-B616-7A16B9A25C24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5B97796-CE1C-8046-BF67-440CE1F8F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97FCABD-45D7-084D-96BA-DA979E314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33A74-76AF-EE4B-AB6C-CDE223B55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337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07C5F4C-0644-154B-9043-B73C31D07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B80BA1C-BF78-5642-9598-AE4248C070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229E7D5-4E39-7C4B-A9F6-8DBE3DD7C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BB7D-ACD0-FF41-B616-7A16B9A25C24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C490C99-8B2F-8145-8EDE-0ECFD65A5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4355C6D-CAC1-3747-9AD7-A3C6F19D9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33A74-76AF-EE4B-AB6C-CDE223B55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745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9934246-7F6D-2F45-80C7-0989B3DBD4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E2EDD1B-4121-874E-A520-5B6C6F2600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668E45F-1897-A843-842D-D37004F14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BB7D-ACD0-FF41-B616-7A16B9A25C24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C78F240-C94D-CD45-82C0-6C2CEC0FA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38D47E6-9423-374B-BA4B-873D726F6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33A74-76AF-EE4B-AB6C-CDE223B55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535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5270D0-CA68-1743-B525-951AEE205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51AA674-63EF-FD45-9DFC-0A262CFBFE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26E86CC-F4F3-6D45-B452-9CD6CB0EA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BB7D-ACD0-FF41-B616-7A16B9A25C24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B6AB668-4CEB-DC44-91C6-9C56AF290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779DA47-95AA-0540-AFD4-713940AA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33A74-76AF-EE4B-AB6C-CDE223B55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05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3B609F-C89E-F84E-900D-129ECD8C6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431E944-E2A9-BE41-9A4B-531B681B5D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E9134B8-405C-F342-90D3-4A0D7FAEE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BB7D-ACD0-FF41-B616-7A16B9A25C24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2016618-8B95-7F43-8064-B4C457054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672AC0D-A15A-CA46-BC47-CD71B9AD6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33A74-76AF-EE4B-AB6C-CDE223B55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002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A51867-832B-4A48-8A3E-3335FEE6B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2D1A0CA-4431-B341-A559-5E77279DED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6F1F568-87B7-BE4D-8103-CC525A704E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EC75D43-74E9-8445-BF6D-90E05DF6A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BB7D-ACD0-FF41-B616-7A16B9A25C24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E225B8C-AEA3-3A48-A447-AA3B6C5D4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9D38F00-692F-A846-B84A-5F3F6D132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33A74-76AF-EE4B-AB6C-CDE223B55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747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A47E91-E253-0E47-9330-5C581C5DF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FA2901F-9965-C94F-840B-E8257A815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BE275AC-22C9-604B-A7D1-1FF579229A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85F2149-EC28-7344-A9BE-941D5D99F2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8A38CB95-4EB3-7648-A2BC-51C20A05C9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82454925-2C96-8544-B2BB-5E1DDB355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BB7D-ACD0-FF41-B616-7A16B9A25C24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668258D-53C7-3A43-A9F2-91D809814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B6F6D98B-FD48-564D-AD14-BFCFD99FF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33A74-76AF-EE4B-AB6C-CDE223B55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754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01742C-AD47-2740-96DC-0CF1F5A53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71EF5B3-6B22-5246-8D95-4DD2DBA79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BB7D-ACD0-FF41-B616-7A16B9A25C24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CB824889-B41C-AB43-8A44-034F5F59E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2B14CAC-1461-4D48-8B66-5FA3A1649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33A74-76AF-EE4B-AB6C-CDE223B55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175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337A63B-466B-3949-B1E9-BECA363B6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BB7D-ACD0-FF41-B616-7A16B9A25C24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75788F72-A8C1-0041-ABDE-170AA62FE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A754426-4790-1340-98DE-87F6D1368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33A74-76AF-EE4B-AB6C-CDE223B55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582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35FCF86-D7EB-D644-99B8-2FDAA77EE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B7D6938-D702-0A42-94FF-2306B554D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F22E3C5-DBBA-2C47-A498-6F1F32BB6D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673D272-0DD7-5549-AEBD-5E20DA789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BB7D-ACD0-FF41-B616-7A16B9A25C24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16D7893-1E82-4244-B606-76E6C149F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11D9432-AF7B-B64F-A0AC-BC96C6CED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33A74-76AF-EE4B-AB6C-CDE223B55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95F364-CAF5-4942-9918-E2C43A60D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8681EB13-1B94-554C-95E4-3EB9D3867A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F7829C4-0F2E-794E-BCC9-D4C7FB5141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1ECACD3-5759-FA42-9D1A-6027D85C9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BB7D-ACD0-FF41-B616-7A16B9A25C24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363E2E9-061A-8A44-9BC2-0F4108A43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108856F-C0B4-134A-AE04-04A15AC5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33A74-76AF-EE4B-AB6C-CDE223B55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056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7D57D3-8652-F543-A18D-2F81E5D18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0B50927-EBF5-1D42-BAC0-A0A1DD130E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A72DA97-6AE0-0942-9990-50C4969941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3BB7D-ACD0-FF41-B616-7A16B9A25C24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2CDB80A-3C78-0645-B4D6-8DF82C5488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410C14C-D63A-7A43-8AB1-783D84708A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33A74-76AF-EE4B-AB6C-CDE223B55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997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47F0B3F-6EF5-7246-95B9-0114FE26A5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6785" y="1730293"/>
            <a:ext cx="9310255" cy="23876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Обеспечение доступности комплексной реабилитационной помощи семьям, воспитывающим детей инвалидов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356DDAB-3B02-CE48-BC01-BEB0A9F59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0776" y="0"/>
            <a:ext cx="5991223" cy="3144715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FE8B44F-334F-154B-A645-4AF47E33FB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41281" y="4500425"/>
            <a:ext cx="5510212" cy="1731358"/>
          </a:xfrm>
        </p:spPr>
        <p:txBody>
          <a:bodyPr>
            <a:normAutofit/>
          </a:bodyPr>
          <a:lstStyle/>
          <a:p>
            <a:pPr algn="just"/>
            <a:endParaRPr lang="ru-RU" dirty="0"/>
          </a:p>
          <a:p>
            <a:pPr algn="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Красицкая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Светлана Викторовна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,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министр труда и социальной политики Приморского края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endParaRPr lang="ru-RU" sz="2000" dirty="0">
              <a:solidFill>
                <a:srgbClr val="87B11C"/>
              </a:solidFill>
              <a:latin typeface="GEOMETRIA-MEDIUM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563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BBF1F93-B3DE-4B87-9819-784372BD1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408" y="318185"/>
            <a:ext cx="11381509" cy="84435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Группы кратковременного пребывания 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0F6CEAFD-6E9D-494A-B2FF-1016C9D1B0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141417" y="1243195"/>
            <a:ext cx="3661009" cy="2748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3DC15F7-74A0-4477-A903-760756A709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5437" y="1314942"/>
            <a:ext cx="3164480" cy="4228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CB7CFDE-30F0-4C88-81EB-FA3CBE83FCE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9533"/>
          <a:stretch/>
        </p:blipFill>
        <p:spPr>
          <a:xfrm>
            <a:off x="29642" y="2905369"/>
            <a:ext cx="3119820" cy="3771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AutoShape 2" descr="https://apf.mail.ru/cgi-bin/readmsg?id=16169176781330659711;0;1&amp;exif=1&amp;full=1&amp;x-email=cbars%40list.ru">
            <a:extLst>
              <a:ext uri="{FF2B5EF4-FFF2-40B4-BE49-F238E27FC236}">
                <a16:creationId xmlns:a16="http://schemas.microsoft.com/office/drawing/2014/main" xmlns="" id="{DC42A2D1-28F2-427B-AEE4-8F457FFBC0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4" descr="https://apf.mail.ru/cgi-bin/readmsg?id=16169176781330659711;0;1&amp;exif=1&amp;full=1&amp;x-email=cbars%40list.ru">
            <a:extLst>
              <a:ext uri="{FF2B5EF4-FFF2-40B4-BE49-F238E27FC236}">
                <a16:creationId xmlns:a16="http://schemas.microsoft.com/office/drawing/2014/main" xmlns="" id="{39421E71-0FBA-4194-AF21-44C54D7AF75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23ED97FB-BCEF-4705-8087-63923A4FDB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88896" y="3992119"/>
            <a:ext cx="3586541" cy="2684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11570417" y="6153201"/>
            <a:ext cx="5854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800" b="1" dirty="0" smtClean="0">
                <a:solidFill>
                  <a:srgbClr val="47773F"/>
                </a:solidFill>
                <a:latin typeface="Arial" panose="020B0604020202020204" pitchFamily="34" charset="0"/>
              </a:rPr>
              <a:t>10</a:t>
            </a:r>
            <a:endParaRPr lang="ru-RU" altLang="ru-RU" sz="2800" b="1" dirty="0">
              <a:solidFill>
                <a:srgbClr val="47773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5964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27EB440-F204-4789-BD33-1B4468C30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0777" y="12192"/>
            <a:ext cx="5991223" cy="3144715"/>
          </a:xfrm>
          <a:prstGeom prst="rect">
            <a:avLst/>
          </a:prstGeom>
        </p:spPr>
      </p:pic>
      <p:sp>
        <p:nvSpPr>
          <p:cNvPr id="7" name="Прямоугольник 10">
            <a:extLst>
              <a:ext uri="{FF2B5EF4-FFF2-40B4-BE49-F238E27FC236}">
                <a16:creationId xmlns:a16="http://schemas.microsoft.com/office/drawing/2014/main" xmlns="" id="{9A7410B3-9B60-4F24-9D42-7CBEF3ECC71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1825625"/>
            <a:ext cx="10515600" cy="1588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indent="0" algn="ctr">
              <a:buNone/>
            </a:pPr>
            <a:r>
              <a:rPr lang="ru-RU" altLang="ru-RU" sz="5400" b="1" dirty="0">
                <a:solidFill>
                  <a:srgbClr val="47773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СПАСИБО </a:t>
            </a:r>
            <a:br>
              <a:rPr lang="ru-RU" altLang="ru-RU" sz="5400" b="1" dirty="0">
                <a:solidFill>
                  <a:srgbClr val="47773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5400" b="1" dirty="0">
                <a:solidFill>
                  <a:srgbClr val="47773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ВНИМАНИЕ!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89090" y="4463534"/>
            <a:ext cx="4238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rgbClr val="47773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Красицкая Светлана Викторовна,</a:t>
            </a:r>
            <a:endParaRPr lang="ru-RU" altLang="ru-RU" b="1" dirty="0">
              <a:solidFill>
                <a:srgbClr val="47773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89090" y="4832866"/>
            <a:ext cx="6819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dirty="0">
                <a:latin typeface="Tahoma" panose="020B0604030504040204" pitchFamily="34" charset="0"/>
                <a:cs typeface="Tahoma" panose="020B0604030504040204" pitchFamily="34" charset="0"/>
              </a:rPr>
              <a:t>министр труда и  социальной политики Приморского края</a:t>
            </a:r>
            <a:endParaRPr lang="ru-RU" altLang="ru-RU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05132" y="539985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ru-RU" altLang="ru-RU" dirty="0" smtClean="0">
                <a:latin typeface="Tahoma" panose="020B0604030504040204" pitchFamily="34" charset="0"/>
                <a:cs typeface="Tahoma" panose="020B0604030504040204" pitchFamily="34" charset="0"/>
              </a:rPr>
              <a:t>Контактный телефон: </a:t>
            </a:r>
            <a:r>
              <a:rPr lang="ru-RU" altLang="ru-RU" b="1" dirty="0" smtClean="0">
                <a:solidFill>
                  <a:srgbClr val="47773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8(423)226-72-96</a:t>
            </a:r>
            <a:endParaRPr lang="ru-RU" altLang="ru-RU" b="1" dirty="0">
              <a:solidFill>
                <a:srgbClr val="47773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dirty="0">
                <a:latin typeface="Tahoma" panose="020B0604030504040204" pitchFamily="34" charset="0"/>
                <a:cs typeface="Tahoma" panose="020B0604030504040204" pitchFamily="34" charset="0"/>
              </a:rPr>
              <a:t>E-mail</a:t>
            </a:r>
            <a:r>
              <a:rPr lang="ru-RU" altLang="ru-RU" dirty="0" smtClean="0">
                <a:latin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altLang="ru-RU" b="1" dirty="0" smtClean="0">
                <a:solidFill>
                  <a:srgbClr val="47773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sodef@primorsky.ru</a:t>
            </a:r>
            <a:endParaRPr lang="en-US" altLang="ru-RU" b="1" dirty="0">
              <a:solidFill>
                <a:srgbClr val="47773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11353800" y="6153201"/>
            <a:ext cx="5854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800" b="1" dirty="0" smtClean="0">
                <a:solidFill>
                  <a:srgbClr val="47773F"/>
                </a:solidFill>
                <a:latin typeface="Arial" panose="020B0604020202020204" pitchFamily="34" charset="0"/>
              </a:rPr>
              <a:t>11</a:t>
            </a:r>
            <a:endParaRPr lang="ru-RU" altLang="ru-RU" sz="2800" b="1" dirty="0">
              <a:solidFill>
                <a:srgbClr val="47773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668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F99C4C47-B3C6-0846-8FBD-85BFBE8671B2}"/>
              </a:ext>
            </a:extLst>
          </p:cNvPr>
          <p:cNvSpPr txBox="1">
            <a:spLocks/>
          </p:cNvSpPr>
          <p:nvPr/>
        </p:nvSpPr>
        <p:spPr>
          <a:xfrm>
            <a:off x="956787" y="404554"/>
            <a:ext cx="10425302" cy="8534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4000" b="1" dirty="0">
              <a:solidFill>
                <a:srgbClr val="47773F"/>
              </a:solidFill>
              <a:latin typeface="a_Futurica ExtraBold" panose="020B0402020204020303" pitchFamily="34" charset="0"/>
            </a:endParaRP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xmlns="" id="{72795470-6523-A34E-BA81-EC016386DC96}"/>
              </a:ext>
            </a:extLst>
          </p:cNvPr>
          <p:cNvSpPr txBox="1">
            <a:spLocks/>
          </p:cNvSpPr>
          <p:nvPr/>
        </p:nvSpPr>
        <p:spPr>
          <a:xfrm>
            <a:off x="854012" y="1257994"/>
            <a:ext cx="10630852" cy="4606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dirty="0">
              <a:solidFill>
                <a:srgbClr val="47773F"/>
              </a:solidFill>
              <a:latin typeface="GEOMETRIA-MEDIUM" panose="020B0503020204020204" pitchFamily="34" charset="0"/>
            </a:endParaRPr>
          </a:p>
        </p:txBody>
      </p:sp>
      <p:graphicFrame>
        <p:nvGraphicFramePr>
          <p:cNvPr id="3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8637954"/>
              </p:ext>
            </p:extLst>
          </p:nvPr>
        </p:nvGraphicFramePr>
        <p:xfrm>
          <a:off x="249651" y="614484"/>
          <a:ext cx="5717071" cy="4500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" r:id="rId3" imgW="8023031" imgH="5139373" progId="Excel.Chart.8">
                  <p:embed/>
                </p:oleObj>
              </mc:Choice>
              <mc:Fallback>
                <p:oleObj r:id="rId3" imgW="8023031" imgH="5139373" progId="Excel.Chart.8">
                  <p:embed/>
                  <p:pic>
                    <p:nvPicPr>
                      <p:cNvPr id="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651" y="614484"/>
                        <a:ext cx="5717071" cy="45007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356DDAB-3B02-CE48-BC01-BEB0A9F592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0777" y="12192"/>
            <a:ext cx="5991223" cy="3144715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8655994"/>
              </p:ext>
            </p:extLst>
          </p:nvPr>
        </p:nvGraphicFramePr>
        <p:xfrm>
          <a:off x="5740561" y="2236206"/>
          <a:ext cx="5978358" cy="4440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" r:id="rId6" imgW="8529043" imgH="5267401" progId="Excel.Chart.8">
                  <p:embed/>
                </p:oleObj>
              </mc:Choice>
              <mc:Fallback>
                <p:oleObj r:id="rId6" imgW="8529043" imgH="5267401" progId="Excel.Chart.8">
                  <p:embed/>
                  <p:pic>
                    <p:nvPicPr>
                      <p:cNvPr id="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0561" y="2236206"/>
                        <a:ext cx="5978358" cy="44402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11570417" y="6153201"/>
            <a:ext cx="3850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800" b="1" dirty="0" smtClean="0">
                <a:solidFill>
                  <a:srgbClr val="47773F"/>
                </a:solidFill>
                <a:latin typeface="Arial" panose="020B0604020202020204" pitchFamily="34" charset="0"/>
              </a:rPr>
              <a:t>2</a:t>
            </a:r>
            <a:endParaRPr lang="ru-RU" altLang="ru-RU" sz="2800" b="1" dirty="0">
              <a:solidFill>
                <a:srgbClr val="47773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027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1570417" y="6153201"/>
            <a:ext cx="3850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800" b="1" dirty="0" smtClean="0">
                <a:solidFill>
                  <a:srgbClr val="47773F"/>
                </a:solidFill>
                <a:latin typeface="Arial" panose="020B0604020202020204" pitchFamily="34" charset="0"/>
              </a:rPr>
              <a:t>3</a:t>
            </a:r>
            <a:endParaRPr lang="ru-RU" altLang="ru-RU" sz="2800" b="1" dirty="0">
              <a:solidFill>
                <a:srgbClr val="47773F"/>
              </a:solidFill>
              <a:latin typeface="Arial" panose="020B0604020202020204" pitchFamily="34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85" y="365125"/>
            <a:ext cx="10079421" cy="6322892"/>
          </a:xfrm>
          <a:effectLst>
            <a:softEdge rad="63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356DDAB-3B02-CE48-BC01-BEB0A9F592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0777" y="12192"/>
            <a:ext cx="5991223" cy="314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976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777" y="1831324"/>
            <a:ext cx="4856042" cy="4856042"/>
          </a:xfrm>
          <a:prstGeom prst="rect">
            <a:avLst/>
          </a:prstGeom>
          <a:effectLst>
            <a:softEdge rad="10160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82B9048-7EC9-4277-A3AE-5DD8FD360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041" y="497799"/>
            <a:ext cx="8266516" cy="847919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Службы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ранней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помощи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11570417" y="6153201"/>
            <a:ext cx="3850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800" b="1" dirty="0" smtClean="0">
                <a:solidFill>
                  <a:srgbClr val="47773F"/>
                </a:solidFill>
                <a:latin typeface="Arial" panose="020B0604020202020204" pitchFamily="34" charset="0"/>
              </a:rPr>
              <a:t>4</a:t>
            </a:r>
            <a:endParaRPr lang="ru-RU" altLang="ru-RU" sz="2800" b="1" dirty="0">
              <a:solidFill>
                <a:srgbClr val="47773F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57" y="1910438"/>
            <a:ext cx="5429527" cy="4697813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535D8FE-F0A1-41A4-9ECC-7D9960B914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777" y="12192"/>
            <a:ext cx="5991223" cy="314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563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1\Downloads\оля.jpg">
            <a:extLst>
              <a:ext uri="{FF2B5EF4-FFF2-40B4-BE49-F238E27FC236}">
                <a16:creationId xmlns:a16="http://schemas.microsoft.com/office/drawing/2014/main" xmlns="" id="{60EB4535-10C5-48FD-931D-E8E44B74B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46" y="2233310"/>
            <a:ext cx="3226794" cy="43513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1\Downloads\image-19-12-19-12-07-1.jpeg">
            <a:extLst>
              <a:ext uri="{FF2B5EF4-FFF2-40B4-BE49-F238E27FC236}">
                <a16:creationId xmlns:a16="http://schemas.microsoft.com/office/drawing/2014/main" xmlns="" id="{D5B2DDEC-DDCB-4942-81B8-D088AA3BE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7933" y="2685454"/>
            <a:ext cx="4351340" cy="32635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1\Downloads\оля.jpg">
            <a:extLst>
              <a:ext uri="{FF2B5EF4-FFF2-40B4-BE49-F238E27FC236}">
                <a16:creationId xmlns:a16="http://schemas.microsoft.com/office/drawing/2014/main" xmlns="" id="{60EB4535-10C5-48FD-931D-E8E44B74B42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588" y="2141537"/>
            <a:ext cx="3226794" cy="43513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82B9048-7EC9-4277-A3AE-5DD8FD360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772" y="583565"/>
            <a:ext cx="7350225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Кабинеты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/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комплексной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диагностики </a:t>
            </a:r>
          </a:p>
        </p:txBody>
      </p:sp>
      <p:pic>
        <p:nvPicPr>
          <p:cNvPr id="2050" name="Picture 2" descr="1">
            <a:extLst>
              <a:ext uri="{FF2B5EF4-FFF2-40B4-BE49-F238E27FC236}">
                <a16:creationId xmlns:a16="http://schemas.microsoft.com/office/drawing/2014/main" xmlns="" id="{7A8B4AE0-CE84-4559-AEC7-349AD2E4B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81" y="2504058"/>
            <a:ext cx="4294483" cy="36491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1570417" y="6153201"/>
            <a:ext cx="3850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800" b="1" dirty="0" smtClean="0">
                <a:solidFill>
                  <a:srgbClr val="47773F"/>
                </a:solidFill>
                <a:latin typeface="Arial" panose="020B0604020202020204" pitchFamily="34" charset="0"/>
              </a:rPr>
              <a:t>5</a:t>
            </a:r>
            <a:endParaRPr lang="ru-RU" altLang="ru-RU" sz="2800" b="1" dirty="0">
              <a:solidFill>
                <a:srgbClr val="47773F"/>
              </a:solidFill>
              <a:latin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535D8FE-F0A1-41A4-9ECC-7D9960B914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0777" y="12192"/>
            <a:ext cx="5991223" cy="314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61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5FA6A75-4481-417A-B151-5E7BB9E8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856" y="1339913"/>
            <a:ext cx="11810603" cy="183194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>
                <a:latin typeface="Candara" panose="020E0502030303020204" pitchFamily="34" charset="0"/>
              </a:rPr>
              <a:t>Службы </a:t>
            </a:r>
            <a:r>
              <a:rPr lang="ru-RU" sz="2400" b="1" dirty="0">
                <a:latin typeface="Candara" panose="020E0502030303020204" pitchFamily="34" charset="0"/>
              </a:rPr>
              <a:t>«Домашний консультант»</a:t>
            </a:r>
            <a:r>
              <a:rPr lang="ru-RU" sz="2400" dirty="0">
                <a:latin typeface="Candara" panose="020E0502030303020204" pitchFamily="34" charset="0"/>
              </a:rPr>
              <a:t> </a:t>
            </a:r>
            <a:r>
              <a:rPr lang="ru-RU" sz="2400" dirty="0" smtClean="0">
                <a:latin typeface="Candara" panose="020E0502030303020204" pitchFamily="34" charset="0"/>
              </a:rPr>
              <a:t>для </a:t>
            </a:r>
            <a:r>
              <a:rPr lang="ru-RU" sz="2400" dirty="0">
                <a:latin typeface="Candara" panose="020E0502030303020204" pitchFamily="34" charset="0"/>
              </a:rPr>
              <a:t>детей </a:t>
            </a:r>
            <a:r>
              <a:rPr lang="ru-RU" sz="2400" dirty="0" smtClean="0">
                <a:latin typeface="Candara" panose="020E0502030303020204" pitchFamily="34" charset="0"/>
              </a:rPr>
              <a:t>от </a:t>
            </a:r>
            <a:r>
              <a:rPr lang="ru-RU" sz="2400" dirty="0">
                <a:latin typeface="Candara" panose="020E0502030303020204" pitchFamily="34" charset="0"/>
              </a:rPr>
              <a:t>0 до 3 лет;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>
                <a:latin typeface="Candara" panose="020E0502030303020204" pitchFamily="34" charset="0"/>
              </a:rPr>
              <a:t>Выездная межведомственная служба </a:t>
            </a:r>
            <a:r>
              <a:rPr lang="ru-RU" sz="2400" b="1" dirty="0" smtClean="0">
                <a:latin typeface="Candara" panose="020E0502030303020204" pitchFamily="34" charset="0"/>
              </a:rPr>
              <a:t>«</a:t>
            </a:r>
            <a:r>
              <a:rPr lang="ru-RU" sz="2400" b="1" dirty="0">
                <a:latin typeface="Candara" panose="020E0502030303020204" pitchFamily="34" charset="0"/>
              </a:rPr>
              <a:t>Равные возможности»;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>
                <a:latin typeface="Candara" panose="020E0502030303020204" pitchFamily="34" charset="0"/>
              </a:rPr>
              <a:t>Выездная служба </a:t>
            </a:r>
            <a:r>
              <a:rPr lang="ru-RU" sz="2400" b="1" dirty="0">
                <a:latin typeface="Candara" panose="020E0502030303020204" pitchFamily="34" charset="0"/>
              </a:rPr>
              <a:t>«Домашняя школа» </a:t>
            </a:r>
            <a:r>
              <a:rPr lang="ru-RU" sz="2400" dirty="0" smtClean="0">
                <a:latin typeface="Candara" panose="020E0502030303020204" pitchFamily="34" charset="0"/>
              </a:rPr>
              <a:t>с </a:t>
            </a:r>
            <a:r>
              <a:rPr lang="ru-RU" sz="2400" dirty="0">
                <a:latin typeface="Candara" panose="020E0502030303020204" pitchFamily="34" charset="0"/>
              </a:rPr>
              <a:t>применением технологии  </a:t>
            </a:r>
            <a:r>
              <a:rPr lang="ru-RU" sz="2400" dirty="0" err="1" smtClean="0">
                <a:latin typeface="Candara" panose="020E0502030303020204" pitchFamily="34" charset="0"/>
              </a:rPr>
              <a:t>визитирования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56CC74F-67AF-4324-B071-98AD5A41B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0777" y="12192"/>
            <a:ext cx="5991223" cy="314471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D4A3849-EFC9-4697-9820-2C568DDDC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8986"/>
            <a:ext cx="9062519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Выездные службы помощи семьям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/>
            </a:r>
            <a:b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</a:b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с 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детьми- инвалидами и детьми с ОВЗ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1638953" y="6265710"/>
            <a:ext cx="3850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800" b="1" dirty="0" smtClean="0">
                <a:solidFill>
                  <a:srgbClr val="47773F"/>
                </a:solidFill>
                <a:latin typeface="Arial" panose="020B0604020202020204" pitchFamily="34" charset="0"/>
              </a:rPr>
              <a:t>6</a:t>
            </a:r>
            <a:endParaRPr lang="ru-RU" altLang="ru-RU" sz="2800" b="1" dirty="0">
              <a:solidFill>
                <a:srgbClr val="47773F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2" descr="C:\Users\User\Desktop\Комплекс мер 16-17\фотоотчет\Ресурсный центр\директору фотки\Суминой\ЛФК с использованием вертикализатора.jpg">
            <a:extLst>
              <a:ext uri="{FF2B5EF4-FFF2-40B4-BE49-F238E27FC236}">
                <a16:creationId xmlns:a16="http://schemas.microsoft.com/office/drawing/2014/main" xmlns="" id="{D0F7897F-D110-456E-8523-8794FA72D7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9864" t="8259" r="23384" b="18553"/>
          <a:stretch/>
        </p:blipFill>
        <p:spPr bwMode="auto">
          <a:xfrm>
            <a:off x="4288616" y="3315163"/>
            <a:ext cx="4093818" cy="33770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3" descr="C:\Users\User\Desktop\Комплекс мер 16-17\фотоотчет\Нет преград прокат оборудования\ЛФК\Нет преград пункт проката (1).jpg">
            <a:extLst>
              <a:ext uri="{FF2B5EF4-FFF2-40B4-BE49-F238E27FC236}">
                <a16:creationId xmlns:a16="http://schemas.microsoft.com/office/drawing/2014/main" xmlns="" id="{00544D1D-523E-4708-9E2E-890B8D233D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t="16667" b="24921"/>
          <a:stretch/>
        </p:blipFill>
        <p:spPr bwMode="auto">
          <a:xfrm>
            <a:off x="8645889" y="3462979"/>
            <a:ext cx="3114651" cy="30813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0C0ED46-51FC-43B7-82BC-51130148AB0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3939" y="3462979"/>
            <a:ext cx="3761222" cy="29231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86058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2">
            <a:extLst>
              <a:ext uri="{FF2B5EF4-FFF2-40B4-BE49-F238E27FC236}">
                <a16:creationId xmlns:a16="http://schemas.microsoft.com/office/drawing/2014/main" xmlns="" id="{342BE547-A04D-4409-BE1B-B69448C9D8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799" y="303146"/>
            <a:ext cx="9338397" cy="631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xmlns="" id="{BA04EB3E-162A-4781-82F4-FF1B7F26C8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457" y="648855"/>
            <a:ext cx="3030018" cy="1015663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softEdge rad="38100"/>
          </a:effectLst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ctr"/>
            <a:r>
              <a:rPr lang="en-US" altLang="ru-RU" sz="2000" dirty="0" smtClean="0">
                <a:solidFill>
                  <a:srgbClr val="002060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ru-RU" altLang="ru-RU" sz="2000" dirty="0" err="1" smtClean="0">
                <a:solidFill>
                  <a:srgbClr val="002060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пециальный</a:t>
            </a:r>
            <a:r>
              <a:rPr lang="ru-RU" altLang="ru-RU" sz="2000" dirty="0" smtClean="0">
                <a:solidFill>
                  <a:srgbClr val="002060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2000" dirty="0">
                <a:solidFill>
                  <a:srgbClr val="002060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сервис </a:t>
            </a:r>
            <a:r>
              <a:rPr lang="ru-RU" altLang="ru-RU" sz="2000" b="1" dirty="0">
                <a:solidFill>
                  <a:srgbClr val="002060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«Интерактивный консультант» </a:t>
            </a:r>
          </a:p>
        </p:txBody>
      </p:sp>
      <p:sp>
        <p:nvSpPr>
          <p:cNvPr id="6" name="TextBox 26">
            <a:extLst>
              <a:ext uri="{FF2B5EF4-FFF2-40B4-BE49-F238E27FC236}">
                <a16:creationId xmlns:a16="http://schemas.microsoft.com/office/drawing/2014/main" xmlns="" id="{0E8F835B-4468-47D2-9236-A4A9447E3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457" y="2697163"/>
            <a:ext cx="3030018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8100"/>
          </a:effectLst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ctr"/>
            <a:r>
              <a:rPr lang="ru-RU" altLang="ru-RU" sz="2000" dirty="0">
                <a:solidFill>
                  <a:srgbClr val="00206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И</a:t>
            </a:r>
            <a:r>
              <a:rPr lang="ru-RU" altLang="ru-RU" sz="2000" dirty="0" smtClean="0">
                <a:solidFill>
                  <a:srgbClr val="00206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нформационный </a:t>
            </a:r>
            <a:r>
              <a:rPr lang="ru-RU" altLang="ru-RU" sz="2000" dirty="0">
                <a:solidFill>
                  <a:srgbClr val="00206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ресурсный центр </a:t>
            </a:r>
            <a:r>
              <a:rPr lang="ru-RU" altLang="ru-RU" sz="2000" b="1" dirty="0">
                <a:solidFill>
                  <a:srgbClr val="00206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«Опора»</a:t>
            </a:r>
          </a:p>
        </p:txBody>
      </p:sp>
      <p:sp>
        <p:nvSpPr>
          <p:cNvPr id="7" name="TextBox 24">
            <a:extLst>
              <a:ext uri="{FF2B5EF4-FFF2-40B4-BE49-F238E27FC236}">
                <a16:creationId xmlns:a16="http://schemas.microsoft.com/office/drawing/2014/main" xmlns="" id="{EA14E3BF-9EEF-4894-BC74-1B58F54FD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3184" y="2697163"/>
            <a:ext cx="3872536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8100"/>
          </a:effectLst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ctr"/>
            <a:r>
              <a:rPr lang="ru-RU" altLang="ru-RU" sz="2000" b="1" dirty="0">
                <a:solidFill>
                  <a:srgbClr val="00206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Единый справочный телефон</a:t>
            </a:r>
          </a:p>
          <a:p>
            <a:pPr algn="ctr"/>
            <a:r>
              <a:rPr lang="ru-RU" altLang="ru-RU" sz="2000" dirty="0">
                <a:solidFill>
                  <a:srgbClr val="00206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по вопросам оформления </a:t>
            </a:r>
            <a:endParaRPr lang="ru-RU" altLang="ru-RU" sz="2000" dirty="0" smtClean="0">
              <a:solidFill>
                <a:srgbClr val="002060"/>
              </a:solidFill>
              <a:latin typeface="Candara" panose="020E0502030303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2000" dirty="0" smtClean="0">
                <a:solidFill>
                  <a:srgbClr val="00206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выплат </a:t>
            </a:r>
            <a:r>
              <a:rPr lang="ru-RU" altLang="ru-RU" sz="2000" dirty="0">
                <a:solidFill>
                  <a:srgbClr val="00206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и льгот</a:t>
            </a:r>
          </a:p>
        </p:txBody>
      </p:sp>
      <p:sp>
        <p:nvSpPr>
          <p:cNvPr id="8" name="TextBox 27">
            <a:extLst>
              <a:ext uri="{FF2B5EF4-FFF2-40B4-BE49-F238E27FC236}">
                <a16:creationId xmlns:a16="http://schemas.microsoft.com/office/drawing/2014/main" xmlns="" id="{369B8FC6-8475-48E5-B824-9754890D44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9429" y="648855"/>
            <a:ext cx="2592388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8100"/>
          </a:effectLst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ctr"/>
            <a:r>
              <a:rPr lang="en-US" altLang="ru-RU" sz="2000" b="1" dirty="0" err="1" smtClean="0">
                <a:solidFill>
                  <a:srgbClr val="00206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Youtub</a:t>
            </a:r>
            <a:r>
              <a:rPr lang="ru-RU" altLang="ru-RU" sz="2000" b="1" dirty="0" smtClean="0">
                <a:solidFill>
                  <a:srgbClr val="00206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е-канал  </a:t>
            </a:r>
            <a:r>
              <a:rPr lang="ru-RU" altLang="ru-RU" sz="2000" dirty="0" smtClean="0">
                <a:solidFill>
                  <a:srgbClr val="00206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2000" dirty="0" smtClean="0">
                <a:solidFill>
                  <a:srgbClr val="00206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</a:br>
            <a:r>
              <a:rPr lang="ru-RU" altLang="ru-RU" sz="2000" dirty="0" smtClean="0">
                <a:solidFill>
                  <a:srgbClr val="00206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«</a:t>
            </a:r>
            <a:r>
              <a:rPr lang="ru-RU" altLang="ru-RU" sz="2000" dirty="0">
                <a:solidFill>
                  <a:srgbClr val="00206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Моя семья. Приморский край» </a:t>
            </a:r>
          </a:p>
        </p:txBody>
      </p:sp>
      <p:sp>
        <p:nvSpPr>
          <p:cNvPr id="9" name="TextBox 25">
            <a:extLst>
              <a:ext uri="{FF2B5EF4-FFF2-40B4-BE49-F238E27FC236}">
                <a16:creationId xmlns:a16="http://schemas.microsoft.com/office/drawing/2014/main" xmlns="" id="{10305FD0-4BDE-4653-AAD3-059B3EFC8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9429" y="2617104"/>
            <a:ext cx="2592388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8100"/>
          </a:effectLst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ctr"/>
            <a:r>
              <a:rPr lang="ru-RU" altLang="ru-RU" sz="2000" dirty="0" smtClean="0">
                <a:solidFill>
                  <a:srgbClr val="00206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Информационный </a:t>
            </a:r>
            <a:r>
              <a:rPr lang="ru-RU" altLang="ru-RU" sz="2000" b="1" dirty="0" smtClean="0">
                <a:solidFill>
                  <a:srgbClr val="00206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интернет-портал</a:t>
            </a:r>
            <a:r>
              <a:rPr lang="ru-RU" altLang="ru-RU" sz="2000" dirty="0" smtClean="0">
                <a:solidFill>
                  <a:srgbClr val="00206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solidFill>
                  <a:srgbClr val="00206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Ресурсного центра </a:t>
            </a: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11570417" y="6153201"/>
            <a:ext cx="3850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800" b="1" dirty="0" smtClean="0">
                <a:solidFill>
                  <a:srgbClr val="47773F"/>
                </a:solidFill>
                <a:latin typeface="Arial" panose="020B0604020202020204" pitchFamily="34" charset="0"/>
              </a:rPr>
              <a:t>7</a:t>
            </a:r>
            <a:endParaRPr lang="ru-RU" altLang="ru-RU" sz="2800" b="1" dirty="0">
              <a:solidFill>
                <a:srgbClr val="47773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672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7CC7DB5-AD08-447E-814E-C49C0B931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120" y="1253817"/>
            <a:ext cx="11420528" cy="5073411"/>
          </a:xfrm>
        </p:spPr>
        <p:txBody>
          <a:bodyPr>
            <a:noAutofit/>
          </a:bodyPr>
          <a:lstStyle/>
          <a:p>
            <a:pPr marL="647700" indent="-285750">
              <a:buFont typeface="Wingdings" pitchFamily="2" charset="2"/>
              <a:buChar char="Ø"/>
              <a:defRPr/>
            </a:pPr>
            <a:r>
              <a:rPr lang="ru-RU" sz="1850" dirty="0" err="1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cs typeface="Times New Roman" pitchFamily="18" charset="0"/>
              </a:rPr>
              <a:t>Видеозанятия</a:t>
            </a:r>
            <a:r>
              <a:rPr lang="ru-RU" sz="185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cs typeface="Times New Roman" pitchFamily="18" charset="0"/>
              </a:rPr>
              <a:t>; </a:t>
            </a:r>
          </a:p>
          <a:p>
            <a:pPr marL="647700" indent="-285750">
              <a:buFont typeface="Wingdings" pitchFamily="2" charset="2"/>
              <a:buChar char="Ø"/>
              <a:defRPr/>
            </a:pPr>
            <a:r>
              <a:rPr lang="ru-RU" sz="1850" dirty="0" err="1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cs typeface="Times New Roman" pitchFamily="18" charset="0"/>
              </a:rPr>
              <a:t>Видеоуроки</a:t>
            </a:r>
            <a:r>
              <a:rPr lang="ru-RU" sz="185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cs typeface="Times New Roman" pitchFamily="18" charset="0"/>
              </a:rPr>
              <a:t>; </a:t>
            </a:r>
          </a:p>
          <a:p>
            <a:pPr marL="647700" indent="-285750">
              <a:buFont typeface="Wingdings" pitchFamily="2" charset="2"/>
              <a:buChar char="Ø"/>
              <a:defRPr/>
            </a:pPr>
            <a:r>
              <a:rPr lang="ru-RU" sz="185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cs typeface="Times New Roman" pitchFamily="18" charset="0"/>
              </a:rPr>
              <a:t>Онлайн-занятия </a:t>
            </a:r>
            <a:r>
              <a:rPr lang="ru-RU" sz="185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cs typeface="Times New Roman" pitchFamily="18" charset="0"/>
              </a:rPr>
              <a:t>в режиме реального времени; </a:t>
            </a:r>
          </a:p>
          <a:p>
            <a:pPr marL="647700" indent="-285750">
              <a:buFont typeface="Wingdings" pitchFamily="2" charset="2"/>
              <a:buChar char="Ø"/>
              <a:defRPr/>
            </a:pPr>
            <a:r>
              <a:rPr lang="ru-RU" sz="185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cs typeface="Times New Roman" pitchFamily="18" charset="0"/>
              </a:rPr>
              <a:t>Онлайн-консультации</a:t>
            </a:r>
            <a:r>
              <a:rPr lang="ru-RU" sz="185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cs typeface="Times New Roman" pitchFamily="18" charset="0"/>
              </a:rPr>
              <a:t>; </a:t>
            </a:r>
          </a:p>
          <a:p>
            <a:pPr marL="647700" indent="-285750">
              <a:buFont typeface="Wingdings" pitchFamily="2" charset="2"/>
              <a:buChar char="Ø"/>
              <a:defRPr/>
            </a:pPr>
            <a:r>
              <a:rPr lang="ru-RU" sz="185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cs typeface="Times New Roman" pitchFamily="18" charset="0"/>
              </a:rPr>
              <a:t>Онлайн-общение </a:t>
            </a:r>
            <a:r>
              <a:rPr lang="ru-RU" sz="185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cs typeface="Times New Roman" pitchFamily="18" charset="0"/>
              </a:rPr>
              <a:t>(</a:t>
            </a:r>
            <a:r>
              <a:rPr lang="ru-RU" sz="1850" dirty="0" err="1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cs typeface="Times New Roman" pitchFamily="18" charset="0"/>
              </a:rPr>
              <a:t>видеообщение</a:t>
            </a:r>
            <a:r>
              <a:rPr lang="ru-RU" sz="185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cs typeface="Times New Roman" pitchFamily="18" charset="0"/>
              </a:rPr>
              <a:t>); </a:t>
            </a:r>
          </a:p>
          <a:p>
            <a:pPr marL="647700" indent="-285750">
              <a:buFont typeface="Wingdings" pitchFamily="2" charset="2"/>
              <a:buChar char="Ø"/>
              <a:defRPr/>
            </a:pPr>
            <a:r>
              <a:rPr lang="ru-RU" sz="185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cs typeface="Times New Roman" pitchFamily="18" charset="0"/>
              </a:rPr>
              <a:t>Прямые эфиры через аккаунты учреждения в социальных сетях; </a:t>
            </a:r>
          </a:p>
          <a:p>
            <a:pPr marL="647700" indent="-285750">
              <a:buFont typeface="Wingdings" pitchFamily="2" charset="2"/>
              <a:buChar char="Ø"/>
              <a:defRPr/>
            </a:pPr>
            <a:r>
              <a:rPr lang="ru-RU" sz="185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cs typeface="Times New Roman" pitchFamily="18" charset="0"/>
              </a:rPr>
              <a:t>Родительские группы взаимопомощи; </a:t>
            </a:r>
          </a:p>
          <a:p>
            <a:pPr marL="647700" indent="-285750">
              <a:buFont typeface="Wingdings" pitchFamily="2" charset="2"/>
              <a:buChar char="Ø"/>
              <a:defRPr/>
            </a:pPr>
            <a:r>
              <a:rPr lang="ru-RU" sz="185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cs typeface="Times New Roman" pitchFamily="18" charset="0"/>
              </a:rPr>
              <a:t>Интерактивные обучающие видео с использованием приложения для онлайн трансляции (ZOOM); </a:t>
            </a:r>
          </a:p>
          <a:p>
            <a:pPr marL="647700" indent="-285750">
              <a:buFont typeface="Wingdings" pitchFamily="2" charset="2"/>
              <a:buChar char="Ø"/>
              <a:defRPr/>
            </a:pPr>
            <a:r>
              <a:rPr lang="ru-RU" sz="185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cs typeface="Times New Roman" pitchFamily="18" charset="0"/>
              </a:rPr>
              <a:t>Обратная связь посредством SMS в </a:t>
            </a:r>
            <a:r>
              <a:rPr lang="ru-RU" sz="185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cs typeface="Times New Roman" pitchFamily="18" charset="0"/>
              </a:rPr>
              <a:t>W</a:t>
            </a:r>
            <a:r>
              <a:rPr lang="en-US" sz="185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cs typeface="Times New Roman" pitchFamily="18" charset="0"/>
              </a:rPr>
              <a:t>h</a:t>
            </a:r>
            <a:r>
              <a:rPr lang="ru-RU" sz="1850" dirty="0" err="1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cs typeface="Times New Roman" pitchFamily="18" charset="0"/>
              </a:rPr>
              <a:t>atsApp</a:t>
            </a:r>
            <a:r>
              <a:rPr lang="ru-RU" sz="185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cs typeface="Times New Roman" pitchFamily="18" charset="0"/>
              </a:rPr>
              <a:t> </a:t>
            </a:r>
            <a:r>
              <a:rPr lang="ru-RU" sz="185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cs typeface="Times New Roman" pitchFamily="18" charset="0"/>
              </a:rPr>
              <a:t>и электронной почты;</a:t>
            </a:r>
          </a:p>
          <a:p>
            <a:pPr marL="647700" indent="-285750">
              <a:buFont typeface="Wingdings" pitchFamily="2" charset="2"/>
              <a:buChar char="Ø"/>
              <a:defRPr/>
            </a:pPr>
            <a:r>
              <a:rPr lang="ru-RU" sz="185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cs typeface="Times New Roman" pitchFamily="18" charset="0"/>
              </a:rPr>
              <a:t>Консультирование посредством программы </a:t>
            </a:r>
            <a:r>
              <a:rPr lang="ru-RU" sz="185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cs typeface="Times New Roman" pitchFamily="18" charset="0"/>
              </a:rPr>
              <a:t>Skype</a:t>
            </a:r>
            <a:r>
              <a:rPr lang="ru-RU" sz="185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cs typeface="Times New Roman" pitchFamily="18" charset="0"/>
              </a:rPr>
              <a:t>; </a:t>
            </a:r>
          </a:p>
          <a:p>
            <a:pPr marL="647700" indent="-285750">
              <a:buFont typeface="Wingdings" pitchFamily="2" charset="2"/>
              <a:buChar char="Ø"/>
              <a:defRPr/>
            </a:pPr>
            <a:r>
              <a:rPr lang="ru-RU" sz="185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cs typeface="Times New Roman" pitchFamily="18" charset="0"/>
              </a:rPr>
              <a:t>Дистанционное консультирование на сайте учреждения, сайте Ресурсного центра с использованием вкладки «</a:t>
            </a:r>
            <a:r>
              <a:rPr lang="ru-RU" sz="185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cs typeface="Times New Roman" pitchFamily="18" charset="0"/>
              </a:rPr>
              <a:t>Вопрос-ответ</a:t>
            </a:r>
            <a:r>
              <a:rPr lang="ru-RU" sz="185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cs typeface="Times New Roman" pitchFamily="18" charset="0"/>
              </a:rPr>
              <a:t>»; </a:t>
            </a:r>
          </a:p>
          <a:p>
            <a:pPr marL="647700" indent="-285750">
              <a:buFont typeface="Wingdings" pitchFamily="2" charset="2"/>
              <a:buChar char="Ø"/>
              <a:defRPr/>
            </a:pPr>
            <a:r>
              <a:rPr lang="ru-RU" sz="185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cs typeface="Times New Roman" pitchFamily="18" charset="0"/>
              </a:rPr>
              <a:t>SMS-рассылки </a:t>
            </a:r>
            <a:r>
              <a:rPr lang="ru-RU" sz="185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cs typeface="Times New Roman" pitchFamily="18" charset="0"/>
              </a:rPr>
              <a:t>о возможностях дистанционной работы, содержащих ссылки и рекомендации; </a:t>
            </a:r>
          </a:p>
          <a:p>
            <a:pPr marL="647700" indent="-285750">
              <a:buFont typeface="Wingdings" pitchFamily="2" charset="2"/>
              <a:buChar char="Ø"/>
              <a:defRPr/>
            </a:pPr>
            <a:r>
              <a:rPr lang="ru-RU" sz="185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cs typeface="Times New Roman" pitchFamily="18" charset="0"/>
              </a:rPr>
              <a:t>SMS-рассылки </a:t>
            </a:r>
            <a:r>
              <a:rPr lang="ru-RU" sz="185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cs typeface="Times New Roman" pitchFamily="18" charset="0"/>
              </a:rPr>
              <a:t>о службах помощи, о новых мерах социальной поддержки на период сложной эпидемиологической </a:t>
            </a:r>
            <a:r>
              <a:rPr lang="ru-RU" sz="185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cs typeface="Times New Roman" pitchFamily="18" charset="0"/>
              </a:rPr>
              <a:t>обстановки</a:t>
            </a:r>
            <a:endParaRPr lang="ru-RU" sz="1850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  <a:cs typeface="Times New Roman" pitchFamily="18" charset="0"/>
            </a:endParaRPr>
          </a:p>
        </p:txBody>
      </p:sp>
      <p:sp>
        <p:nvSpPr>
          <p:cNvPr id="4" name="Заголовок 15">
            <a:extLst>
              <a:ext uri="{FF2B5EF4-FFF2-40B4-BE49-F238E27FC236}">
                <a16:creationId xmlns:a16="http://schemas.microsoft.com/office/drawing/2014/main" xmlns="" id="{CD4E806A-6B02-43CA-86CA-17F34FC0B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9893" y="471450"/>
            <a:ext cx="5817781" cy="613069"/>
          </a:xfrm>
          <a:solidFill>
            <a:srgbClr val="CCFF99"/>
          </a:solidFill>
          <a:ln>
            <a:solidFill>
              <a:srgbClr val="002060"/>
            </a:solidFill>
          </a:ln>
          <a:effectLst>
            <a:softEdge rad="38100"/>
          </a:effectLst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altLang="ru-RU" sz="3600" b="1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  <a:cs typeface="Times New Roman" pitchFamily="18" charset="0"/>
              </a:rPr>
              <a:t>Виды дистанционной помощи: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1570417" y="6153201"/>
            <a:ext cx="3850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800" b="1" dirty="0" smtClean="0">
                <a:solidFill>
                  <a:srgbClr val="47773F"/>
                </a:solidFill>
                <a:latin typeface="Arial" panose="020B0604020202020204" pitchFamily="34" charset="0"/>
              </a:rPr>
              <a:t>8</a:t>
            </a:r>
            <a:endParaRPr lang="ru-RU" altLang="ru-RU" sz="2800" b="1" dirty="0">
              <a:solidFill>
                <a:srgbClr val="47773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485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3928581-264B-4B8E-A3E2-4374B5678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901" y="1180214"/>
            <a:ext cx="11548558" cy="992613"/>
          </a:xfrm>
        </p:spPr>
        <p:txBody>
          <a:bodyPr>
            <a:noAutofit/>
          </a:bodyPr>
          <a:lstStyle/>
          <a:p>
            <a:r>
              <a:rPr lang="ru-RU" altLang="ru-RU" sz="2800" b="1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Дистанционные формы помощи остаются востребованными </a:t>
            </a:r>
            <a:r>
              <a:rPr lang="ru-RU" altLang="ru-RU" sz="2800" dirty="0" smtClean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и</a:t>
            </a:r>
            <a:r>
              <a:rPr lang="en-US" altLang="ru-RU" sz="2800" dirty="0" smtClean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,</a:t>
            </a:r>
            <a:r>
              <a:rPr lang="ru-RU" altLang="ru-RU" sz="2800" dirty="0" smtClean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altLang="ru-RU" sz="2800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в </a:t>
            </a:r>
            <a:r>
              <a:rPr lang="ru-RU" altLang="ru-RU" sz="2800" dirty="0" smtClean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целом</a:t>
            </a:r>
            <a:r>
              <a:rPr lang="en-US" altLang="ru-RU" sz="2800" dirty="0" smtClean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,</a:t>
            </a:r>
            <a:r>
              <a:rPr lang="ru-RU" altLang="ru-RU" sz="2800" dirty="0" smtClean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altLang="ru-RU" sz="2800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«ситуация» даёт толчок развитию онлайн-технологий, наравне с  </a:t>
            </a:r>
            <a:r>
              <a:rPr lang="ru-RU" altLang="ru-RU" sz="2800" dirty="0" smtClean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другими</a:t>
            </a:r>
            <a:r>
              <a:rPr lang="ru-RU" altLang="ru-RU" sz="2800" dirty="0" smtClean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, в связи с чем </a:t>
            </a:r>
            <a:r>
              <a:rPr lang="ru-RU" altLang="ru-RU" sz="2800" dirty="0" smtClean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наработанные </a:t>
            </a:r>
            <a:r>
              <a:rPr lang="ru-RU" altLang="ru-RU" sz="2800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практики будут использоваться и дальше для семей, нуждающихся в помощи и заботе </a:t>
            </a:r>
            <a:r>
              <a:rPr lang="ru-RU" altLang="ru-RU" sz="2800" dirty="0" smtClean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государства</a:t>
            </a:r>
            <a:r>
              <a:rPr lang="ru-RU" altLang="ru-RU" sz="2400" dirty="0" smtClean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altLang="ru-RU" sz="2400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altLang="ru-RU" sz="2400" b="1" dirty="0">
                <a:solidFill>
                  <a:schemeClr val="accent6">
                    <a:lumMod val="50000"/>
                  </a:schemeClr>
                </a:solidFill>
              </a:rPr>
            </a:b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15" descr="https://www.sbpo.ru/loadfiles/moduls/doska/bigfoto/2e53e085d1d417aeb63d5ec9bc8cf357.jpg">
            <a:extLst>
              <a:ext uri="{FF2B5EF4-FFF2-40B4-BE49-F238E27FC236}">
                <a16:creationId xmlns:a16="http://schemas.microsoft.com/office/drawing/2014/main" xmlns="" id="{D56DC1DF-7ACD-40A3-A9EC-BFA35F8099F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l="3330" r="45007"/>
          <a:stretch/>
        </p:blipFill>
        <p:spPr bwMode="auto">
          <a:xfrm>
            <a:off x="595423" y="2932574"/>
            <a:ext cx="3084948" cy="33588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7" descr="https://309417.selcdn.ru/im14ru-01/iblock/83a/83ada4eb76910e54199f958684fab30d/voprosy_sotsialnoy_zashchity_reshayutsya_i_distantsionno.jpeg">
            <a:extLst>
              <a:ext uri="{FF2B5EF4-FFF2-40B4-BE49-F238E27FC236}">
                <a16:creationId xmlns:a16="http://schemas.microsoft.com/office/drawing/2014/main" xmlns="" id="{9718A264-BEED-4DBF-B91D-5D11657CA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75888" y="2932574"/>
            <a:ext cx="3302977" cy="33029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3" descr="https://i.ytimg.com/vi/479cXgg1llA/hqdefault.jpg">
            <a:extLst>
              <a:ext uri="{FF2B5EF4-FFF2-40B4-BE49-F238E27FC236}">
                <a16:creationId xmlns:a16="http://schemas.microsoft.com/office/drawing/2014/main" xmlns="" id="{F0FD9B7A-F32F-49CC-A037-74DBB082B2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l="45872" t="13684" b="12693"/>
          <a:stretch/>
        </p:blipFill>
        <p:spPr bwMode="auto">
          <a:xfrm>
            <a:off x="8174382" y="2932573"/>
            <a:ext cx="3238579" cy="33029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1570417" y="6153201"/>
            <a:ext cx="3850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800" b="1" dirty="0" smtClean="0">
                <a:solidFill>
                  <a:srgbClr val="47773F"/>
                </a:solidFill>
                <a:latin typeface="Arial" panose="020B0604020202020204" pitchFamily="34" charset="0"/>
              </a:rPr>
              <a:t>9</a:t>
            </a:r>
            <a:endParaRPr lang="ru-RU" altLang="ru-RU" sz="2800" b="1" dirty="0">
              <a:solidFill>
                <a:srgbClr val="47773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4121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590</TotalTime>
  <Words>263</Words>
  <Application>Microsoft Office PowerPoint</Application>
  <PresentationFormat>Широкоэкранный</PresentationFormat>
  <Paragraphs>48</Paragraphs>
  <Slides>11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3" baseType="lpstr">
      <vt:lpstr>a_Futurica ExtraBold</vt:lpstr>
      <vt:lpstr>Arial</vt:lpstr>
      <vt:lpstr>Calibri</vt:lpstr>
      <vt:lpstr>Calibri Light</vt:lpstr>
      <vt:lpstr>Candara</vt:lpstr>
      <vt:lpstr>GEOMETRIA-MEDIUM</vt:lpstr>
      <vt:lpstr>Tahoma</vt:lpstr>
      <vt:lpstr>Times New Roman</vt:lpstr>
      <vt:lpstr>Wingdings</vt:lpstr>
      <vt:lpstr>ヒラギノ角ゴ Pro W3</vt:lpstr>
      <vt:lpstr>Тема Office</vt:lpstr>
      <vt:lpstr>Диаграмма Microsoft Excel</vt:lpstr>
      <vt:lpstr>Обеспечение доступности комплексной реабилитационной помощи семьям, воспитывающим детей инвалидов</vt:lpstr>
      <vt:lpstr>Презентация PowerPoint</vt:lpstr>
      <vt:lpstr>Презентация PowerPoint</vt:lpstr>
      <vt:lpstr>Службы ранней помощи</vt:lpstr>
      <vt:lpstr>Кабинеты  комплексной диагностики </vt:lpstr>
      <vt:lpstr>Выездные службы помощи семьям  с детьми- инвалидами и детьми с ОВЗ</vt:lpstr>
      <vt:lpstr>Презентация PowerPoint</vt:lpstr>
      <vt:lpstr>Виды дистанционной помощи:</vt:lpstr>
      <vt:lpstr>Дистанционные формы помощи остаются востребованными и, в целом, «ситуация» даёт толчок развитию онлайн-технологий, наравне с  другими, в связи с чем наработанные практики будут использоваться и дальше для семей, нуждающихся в помощи и заботе государства  </vt:lpstr>
      <vt:lpstr>Группы кратковременного пребывания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среды на развитие  подростков</dc:title>
  <dc:creator>Microsoft Office User</dc:creator>
  <cp:lastModifiedBy>user</cp:lastModifiedBy>
  <cp:revision>61</cp:revision>
  <dcterms:created xsi:type="dcterms:W3CDTF">2021-03-18T15:09:49Z</dcterms:created>
  <dcterms:modified xsi:type="dcterms:W3CDTF">2021-03-29T07:17:03Z</dcterms:modified>
</cp:coreProperties>
</file>